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4" r:id="rId4"/>
    <p:sldId id="285" r:id="rId5"/>
    <p:sldId id="286" r:id="rId6"/>
    <p:sldId id="283" r:id="rId7"/>
    <p:sldId id="287" r:id="rId8"/>
    <p:sldId id="550" r:id="rId9"/>
    <p:sldId id="290" r:id="rId10"/>
    <p:sldId id="291" r:id="rId11"/>
    <p:sldId id="288" r:id="rId12"/>
    <p:sldId id="292" r:id="rId13"/>
    <p:sldId id="293" r:id="rId14"/>
    <p:sldId id="294" r:id="rId15"/>
    <p:sldId id="295" r:id="rId16"/>
    <p:sldId id="304" r:id="rId17"/>
    <p:sldId id="299" r:id="rId18"/>
    <p:sldId id="298" r:id="rId19"/>
    <p:sldId id="553" r:id="rId20"/>
    <p:sldId id="552" r:id="rId21"/>
    <p:sldId id="302" r:id="rId22"/>
    <p:sldId id="303" r:id="rId23"/>
    <p:sldId id="305" r:id="rId24"/>
    <p:sldId id="554" r:id="rId25"/>
    <p:sldId id="55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3D4"/>
    <a:srgbClr val="FFFF99"/>
    <a:srgbClr val="FFF321"/>
    <a:srgbClr val="5BC3D3"/>
    <a:srgbClr val="F2A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7C981-EAFF-4EA1-936D-6ADCA602079E}" v="120" dt="2020-05-04T07:41:4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πύρος Τζώρτζης" userId="f4532eb16d62748b" providerId="LiveId" clId="{42E7C981-EAFF-4EA1-936D-6ADCA602079E}"/>
    <pc:docChg chg="modSld">
      <pc:chgData name="Σπύρος Τζώρτζης" userId="f4532eb16d62748b" providerId="LiveId" clId="{42E7C981-EAFF-4EA1-936D-6ADCA602079E}" dt="2020-05-04T07:41:49.278" v="119"/>
      <pc:docMkLst>
        <pc:docMk/>
      </pc:docMkLst>
      <pc:sldChg chg="modSp">
        <pc:chgData name="Σπύρος Τζώρτζης" userId="f4532eb16d62748b" providerId="LiveId" clId="{42E7C981-EAFF-4EA1-936D-6ADCA602079E}" dt="2020-05-04T07:41:49.278" v="119"/>
        <pc:sldMkLst>
          <pc:docMk/>
          <pc:sldMk cId="3791669869" sldId="284"/>
        </pc:sldMkLst>
        <pc:picChg chg="mod">
          <ac:chgData name="Σπύρος Τζώρτζης" userId="f4532eb16d62748b" providerId="LiveId" clId="{42E7C981-EAFF-4EA1-936D-6ADCA602079E}" dt="2020-05-04T07:41:49.278" v="119"/>
          <ac:picMkLst>
            <pc:docMk/>
            <pc:sldMk cId="3791669869" sldId="284"/>
            <ac:picMk id="4" creationId="{8924E122-6F72-4BF9-A0E5-AE0D3615B6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55521"/>
            <a:ext cx="12192000" cy="594012"/>
          </a:xfrm>
          <a:prstGeom prst="rect">
            <a:avLst/>
          </a:prstGeom>
          <a:solidFill>
            <a:srgbClr val="FFF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1200" cap="none" spc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1200" cap="none" spc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ppCITY</a:t>
            </a:r>
            <a:r>
              <a:rPr lang="en-US" sz="18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l-GR" sz="18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Ολοκληρωμένο Σύστημα Λήψης Χωρικών Αποφάσεων &amp; Συμμετοχικού Σχεδιασμού</a:t>
            </a:r>
            <a:endParaRPr lang="en-US" sz="1800" b="0" kern="1200" cap="none" spc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6092259" y="1973689"/>
            <a:ext cx="0" cy="2743198"/>
          </a:xfrm>
          <a:prstGeom prst="line">
            <a:avLst/>
          </a:prstGeom>
          <a:ln w="19050">
            <a:solidFill>
              <a:srgbClr val="5CC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877392" y="402424"/>
            <a:ext cx="1866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5CC3D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Webinar</a:t>
            </a:r>
            <a:endParaRPr lang="el-GR" sz="2200" b="1" dirty="0">
              <a:solidFill>
                <a:srgbClr val="5CC3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039B4-D3F7-495B-AB1B-4425DCECD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700" y="6315548"/>
            <a:ext cx="2225239" cy="473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2CC38-6EB2-44E2-9708-FBE3AA495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0007" y="5274762"/>
            <a:ext cx="6003756" cy="694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01AC99-180C-4409-8939-33FAE8654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510" y="265465"/>
            <a:ext cx="3376556" cy="10469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FFB330-9ACF-4113-85DF-B549D8E955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9597" y="1965960"/>
            <a:ext cx="4340683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8828084" cy="1499616"/>
          </a:xfrm>
        </p:spPr>
        <p:txBody>
          <a:bodyPr>
            <a:normAutofit/>
          </a:bodyPr>
          <a:lstStyle>
            <a:lvl1pPr>
              <a:defRPr sz="3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50546"/>
            <a:ext cx="8828084" cy="4023360"/>
          </a:xfrm>
          <a:ln>
            <a:solidFill>
              <a:srgbClr val="5CC3D4"/>
            </a:solidFill>
          </a:ln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3600" b="0" spc="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241300"/>
            <a:ext cx="140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rgbClr val="5CC3D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rgbClr val="5CC3D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1F037-6D09-477C-B4F8-359CD5A7B7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7294" y="5597932"/>
            <a:ext cx="3154832" cy="9782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642040"/>
          </a:xfrm>
          <a:prstGeom prst="rect">
            <a:avLst/>
          </a:prstGeom>
        </p:spPr>
        <p:txBody>
          <a:bodyPr/>
          <a:lstStyle>
            <a:lvl1pPr>
              <a:defRPr sz="3199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827434"/>
            <a:ext cx="105156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85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>
        <p:tmplLst>
          <p:tmpl lvl="1">
            <p:tnLst>
              <p:par>
                <p:cTn presetID="13" presetClass="entr" presetSubtype="32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out)">
                      <p:cBhvr>
                        <p:cTn dur="2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187" y="292745"/>
            <a:ext cx="729152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187" y="1726602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6089" y="27768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8D5EC85-96DB-4A0B-B62E-D4B01F70FA3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7294" y="5597932"/>
            <a:ext cx="3154832" cy="978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ppcity-dev.getmap.g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ppcity.eu/sepolia-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ppcity.eu/thessaloniki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ppcity-dev.getmap.g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vimeo.com/39646601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vimeo.com/4114234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vimeo.com/40159441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vimeo.com/40538521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vimeo.com/40581588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vimeo.com/41143375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29917327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01D628-4BB6-4717-92AB-FA4F6A135C2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0" y="1937385"/>
            <a:ext cx="5596890" cy="2760345"/>
          </a:xfrm>
          <a:ln>
            <a:noFill/>
          </a:ln>
        </p:spPr>
        <p:txBody>
          <a:bodyPr anchor="ctr">
            <a:normAutofit/>
          </a:bodyPr>
          <a:lstStyle>
            <a:lvl1pPr algn="r">
              <a:defRPr sz="4000" cap="none" spc="200" baseline="0"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3600" dirty="0"/>
              <a:t>Πλατφόρμα </a:t>
            </a:r>
            <a:r>
              <a:rPr lang="en-US" sz="3600" dirty="0"/>
              <a:t>2</a:t>
            </a:r>
            <a:r>
              <a:rPr lang="el-GR" sz="3600" dirty="0"/>
              <a:t>: </a:t>
            </a:r>
            <a:br>
              <a:rPr lang="en-US" sz="3600" dirty="0"/>
            </a:br>
            <a:r>
              <a:rPr lang="el-GR" sz="3600" dirty="0"/>
              <a:t>Συμμετοχικός σχεδιασμός / </a:t>
            </a:r>
            <a:r>
              <a:rPr lang="en-US" sz="3600" dirty="0" err="1"/>
              <a:t>ppGIS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03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Η μεθοδολογία</a:t>
            </a:r>
          </a:p>
        </p:txBody>
      </p:sp>
      <p:grpSp>
        <p:nvGrpSpPr>
          <p:cNvPr id="6" name="Ομάδα 10">
            <a:extLst>
              <a:ext uri="{FF2B5EF4-FFF2-40B4-BE49-F238E27FC236}">
                <a16:creationId xmlns:a16="http://schemas.microsoft.com/office/drawing/2014/main" id="{20072B68-6E95-4A5C-A1CF-9EF53D75547E}"/>
              </a:ext>
            </a:extLst>
          </p:cNvPr>
          <p:cNvGrpSpPr/>
          <p:nvPr/>
        </p:nvGrpSpPr>
        <p:grpSpPr>
          <a:xfrm>
            <a:off x="747712" y="1602106"/>
            <a:ext cx="7837487" cy="4849493"/>
            <a:chOff x="671920" y="1628800"/>
            <a:chExt cx="6852408" cy="3960440"/>
          </a:xfrm>
        </p:grpSpPr>
        <p:sp>
          <p:nvSpPr>
            <p:cNvPr id="7" name="Ορθογώνιο 1">
              <a:extLst>
                <a:ext uri="{FF2B5EF4-FFF2-40B4-BE49-F238E27FC236}">
                  <a16:creationId xmlns:a16="http://schemas.microsoft.com/office/drawing/2014/main" id="{03B2B768-3DBD-4EF8-AABF-CCA70AD6A678}"/>
                </a:ext>
              </a:extLst>
            </p:cNvPr>
            <p:cNvSpPr/>
            <p:nvPr/>
          </p:nvSpPr>
          <p:spPr>
            <a:xfrm>
              <a:off x="671920" y="1628800"/>
              <a:ext cx="6852408" cy="3960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accent4"/>
                </a:solidFill>
              </a:endParaRPr>
            </a:p>
          </p:txBody>
        </p:sp>
        <p:sp>
          <p:nvSpPr>
            <p:cNvPr id="8" name="Ορθογώνιο 3">
              <a:extLst>
                <a:ext uri="{FF2B5EF4-FFF2-40B4-BE49-F238E27FC236}">
                  <a16:creationId xmlns:a16="http://schemas.microsoft.com/office/drawing/2014/main" id="{AC79D08D-FA37-4940-8868-FA6999F8C55B}"/>
                </a:ext>
              </a:extLst>
            </p:cNvPr>
            <p:cNvSpPr/>
            <p:nvPr/>
          </p:nvSpPr>
          <p:spPr>
            <a:xfrm>
              <a:off x="971600" y="2420888"/>
              <a:ext cx="3600400" cy="1004812"/>
            </a:xfrm>
            <a:prstGeom prst="rect">
              <a:avLst/>
            </a:prstGeom>
            <a:solidFill>
              <a:srgbClr val="E4B6DD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1C3EAF7E-B409-459F-AF19-66E26CC79B79}"/>
                </a:ext>
              </a:extLst>
            </p:cNvPr>
            <p:cNvSpPr/>
            <p:nvPr/>
          </p:nvSpPr>
          <p:spPr>
            <a:xfrm>
              <a:off x="4804036" y="2416470"/>
              <a:ext cx="2448272" cy="28155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Ορθογώνιο 9">
              <a:extLst>
                <a:ext uri="{FF2B5EF4-FFF2-40B4-BE49-F238E27FC236}">
                  <a16:creationId xmlns:a16="http://schemas.microsoft.com/office/drawing/2014/main" id="{75ED1142-9B24-44D8-A602-09F54CD25841}"/>
                </a:ext>
              </a:extLst>
            </p:cNvPr>
            <p:cNvSpPr/>
            <p:nvPr/>
          </p:nvSpPr>
          <p:spPr>
            <a:xfrm>
              <a:off x="971600" y="3478623"/>
              <a:ext cx="3591959" cy="1753391"/>
            </a:xfrm>
            <a:prstGeom prst="rect">
              <a:avLst/>
            </a:prstGeom>
            <a:solidFill>
              <a:srgbClr val="FFF875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9F3874-440A-4834-963B-613D05530A38}"/>
                </a:ext>
              </a:extLst>
            </p:cNvPr>
            <p:cNvSpPr txBox="1"/>
            <p:nvPr/>
          </p:nvSpPr>
          <p:spPr>
            <a:xfrm>
              <a:off x="971600" y="1628800"/>
              <a:ext cx="6336704" cy="47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ppCITY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Λειτουργία Ολοκληρωμένου Συστήματος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l-GR" sz="1600" i="1" dirty="0"/>
                <a:t>Πιλοτική Εφαρμογή </a:t>
              </a:r>
              <a:r>
                <a:rPr lang="en-US" sz="1600" i="1" dirty="0"/>
                <a:t>4: </a:t>
              </a:r>
              <a:r>
                <a:rPr lang="el-GR" sz="1600" i="1" dirty="0"/>
                <a:t>Συμβουλευτική Επιτροπή</a:t>
              </a:r>
              <a:endParaRPr lang="en-US" sz="1600" i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45999-748D-4CA1-90E2-A94B9803ABA8}"/>
                </a:ext>
              </a:extLst>
            </p:cNvPr>
            <p:cNvSpPr txBox="1"/>
            <p:nvPr/>
          </p:nvSpPr>
          <p:spPr>
            <a:xfrm>
              <a:off x="980030" y="2472861"/>
              <a:ext cx="3591959" cy="678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/>
                <a:t>Πλατφόρμα</a:t>
              </a:r>
              <a:r>
                <a:rPr lang="en-US" sz="1600" b="1" dirty="0"/>
                <a:t> 1</a:t>
              </a:r>
              <a:r>
                <a:rPr lang="el-GR" sz="1600" b="1" dirty="0"/>
                <a:t>:</a:t>
              </a:r>
              <a:r>
                <a:rPr lang="en-US" sz="1600" b="1" dirty="0"/>
                <a:t> </a:t>
              </a:r>
              <a:r>
                <a:rPr lang="el-GR" sz="1600" b="1" dirty="0" err="1"/>
                <a:t>Data</a:t>
              </a:r>
              <a:r>
                <a:rPr lang="el-GR" sz="1600" b="1" dirty="0"/>
                <a:t> </a:t>
              </a:r>
              <a:r>
                <a:rPr lang="el-GR" sz="1600" b="1" dirty="0" err="1"/>
                <a:t>Hub</a:t>
              </a:r>
              <a:r>
                <a:rPr lang="el-GR" sz="1600" b="1" dirty="0"/>
                <a:t> – Συγκέντρωση δεδομένων &amp; εντοπισμός προβλημάτων</a:t>
              </a:r>
              <a:endParaRPr lang="en-US" sz="1600" b="1" dirty="0"/>
            </a:p>
            <a:p>
              <a:pPr algn="ctr"/>
              <a:r>
                <a:rPr lang="el-GR" sz="1600" i="1" dirty="0"/>
                <a:t>Πιλοτική Εφαρμογή</a:t>
              </a:r>
              <a:r>
                <a:rPr lang="en-US" sz="1600" i="1" dirty="0"/>
                <a:t> </a:t>
              </a:r>
              <a:r>
                <a:rPr lang="el-GR" sz="1600" i="1" dirty="0"/>
                <a:t>1</a:t>
              </a:r>
              <a:r>
                <a:rPr lang="en-US" sz="1600" i="1" dirty="0"/>
                <a:t>: </a:t>
              </a:r>
              <a:r>
                <a:rPr lang="el-GR" sz="1600" i="1" dirty="0"/>
                <a:t>Αθήνα &amp; Θεσσαλονίκη</a:t>
              </a:r>
              <a:endParaRPr lang="en-US" sz="16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AC54EE-1206-4490-8F20-2FC1E3AB66D2}"/>
                </a:ext>
              </a:extLst>
            </p:cNvPr>
            <p:cNvSpPr txBox="1"/>
            <p:nvPr/>
          </p:nvSpPr>
          <p:spPr>
            <a:xfrm>
              <a:off x="980030" y="3740839"/>
              <a:ext cx="3571972" cy="87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/>
                <a:t>Πλατφόρμα</a:t>
              </a:r>
              <a:r>
                <a:rPr lang="en-US" sz="1600" b="1" dirty="0"/>
                <a:t> 2</a:t>
              </a:r>
              <a:r>
                <a:rPr lang="el-GR" sz="1600" b="1" dirty="0"/>
                <a:t>: Συμμετοχικός σχεδιασμός / </a:t>
              </a:r>
              <a:r>
                <a:rPr lang="en-US" sz="1600" b="1" dirty="0" err="1"/>
                <a:t>ppGIS</a:t>
              </a:r>
              <a:r>
                <a:rPr lang="en-US" sz="1600" b="1" dirty="0"/>
                <a:t> </a:t>
              </a:r>
            </a:p>
            <a:p>
              <a:pPr algn="ctr"/>
              <a:r>
                <a:rPr lang="el-GR" sz="1600" i="1" dirty="0"/>
                <a:t>Πιλοτική Εφαρμογή</a:t>
              </a:r>
              <a:r>
                <a:rPr lang="en-US" sz="1600" i="1" dirty="0"/>
                <a:t> </a:t>
              </a:r>
              <a:r>
                <a:rPr lang="el-GR" sz="1600" i="1" dirty="0"/>
                <a:t>2</a:t>
              </a:r>
              <a:r>
                <a:rPr lang="en-US" sz="1600" i="1" dirty="0"/>
                <a:t>: </a:t>
              </a:r>
              <a:r>
                <a:rPr lang="el-GR" sz="1600" i="1" dirty="0"/>
                <a:t>Αθήνα &amp; Θεσσαλονίκη</a:t>
              </a:r>
              <a:endParaRPr lang="en-US" sz="1600" i="1" dirty="0"/>
            </a:p>
            <a:p>
              <a:pPr algn="ctr"/>
              <a:endParaRPr lang="en-US" sz="16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8C37E0-834C-4966-B0D1-8EA077F8D54F}"/>
                </a:ext>
              </a:extLst>
            </p:cNvPr>
            <p:cNvSpPr txBox="1"/>
            <p:nvPr/>
          </p:nvSpPr>
          <p:spPr>
            <a:xfrm>
              <a:off x="4824023" y="3153926"/>
              <a:ext cx="2448272" cy="150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/>
                <a:t>Πλατφόρμα</a:t>
              </a:r>
              <a:r>
                <a:rPr lang="en-US" sz="1600" b="1" dirty="0"/>
                <a:t> 3</a:t>
              </a:r>
              <a:r>
                <a:rPr lang="el-GR" sz="1600" b="1" dirty="0"/>
                <a:t>: Δείκτες Παρακολούθησης</a:t>
              </a:r>
              <a:r>
                <a:rPr lang="en-US" sz="1600" b="1" dirty="0"/>
                <a:t> / Dashboard</a:t>
              </a:r>
            </a:p>
            <a:p>
              <a:pPr algn="ctr"/>
              <a:r>
                <a:rPr lang="el-GR" sz="1600" i="1" dirty="0"/>
                <a:t>Πιλοτική Εφαρμογή</a:t>
              </a:r>
              <a:r>
                <a:rPr lang="en-US" sz="1600" i="1" dirty="0"/>
                <a:t> 3: </a:t>
              </a:r>
              <a:r>
                <a:rPr lang="el-GR" sz="1600" i="1" dirty="0"/>
                <a:t>Αθήνα &amp; Θεσσαλονίκη</a:t>
              </a:r>
              <a:endParaRPr lang="en-US" sz="1600" i="1" dirty="0"/>
            </a:p>
            <a:p>
              <a:pPr algn="ctr"/>
              <a:endParaRPr lang="en-US" sz="1600" b="1" dirty="0"/>
            </a:p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75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Η Πλατφόρμα 2</a:t>
            </a:r>
          </a:p>
        </p:txBody>
      </p:sp>
      <p:grpSp>
        <p:nvGrpSpPr>
          <p:cNvPr id="6" name="Ομάδα 10">
            <a:extLst>
              <a:ext uri="{FF2B5EF4-FFF2-40B4-BE49-F238E27FC236}">
                <a16:creationId xmlns:a16="http://schemas.microsoft.com/office/drawing/2014/main" id="{20072B68-6E95-4A5C-A1CF-9EF53D75547E}"/>
              </a:ext>
            </a:extLst>
          </p:cNvPr>
          <p:cNvGrpSpPr/>
          <p:nvPr/>
        </p:nvGrpSpPr>
        <p:grpSpPr>
          <a:xfrm>
            <a:off x="747712" y="1602106"/>
            <a:ext cx="7837487" cy="4849493"/>
            <a:chOff x="671920" y="1628800"/>
            <a:chExt cx="6852408" cy="3960440"/>
          </a:xfrm>
        </p:grpSpPr>
        <p:sp>
          <p:nvSpPr>
            <p:cNvPr id="7" name="Ορθογώνιο 1">
              <a:extLst>
                <a:ext uri="{FF2B5EF4-FFF2-40B4-BE49-F238E27FC236}">
                  <a16:creationId xmlns:a16="http://schemas.microsoft.com/office/drawing/2014/main" id="{03B2B768-3DBD-4EF8-AABF-CCA70AD6A678}"/>
                </a:ext>
              </a:extLst>
            </p:cNvPr>
            <p:cNvSpPr/>
            <p:nvPr/>
          </p:nvSpPr>
          <p:spPr>
            <a:xfrm>
              <a:off x="671920" y="1628800"/>
              <a:ext cx="6852408" cy="3960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9F3874-440A-4834-963B-613D05530A38}"/>
                </a:ext>
              </a:extLst>
            </p:cNvPr>
            <p:cNvSpPr txBox="1"/>
            <p:nvPr/>
          </p:nvSpPr>
          <p:spPr>
            <a:xfrm>
              <a:off x="971600" y="1628800"/>
              <a:ext cx="6336704" cy="276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ppCITY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Λειτουργία Ολοκληρωμένου Συστήματος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Ορθογώνιο 9">
            <a:extLst>
              <a:ext uri="{FF2B5EF4-FFF2-40B4-BE49-F238E27FC236}">
                <a16:creationId xmlns:a16="http://schemas.microsoft.com/office/drawing/2014/main" id="{C97FDB63-ADF6-46B3-A762-DDDCE37782E9}"/>
              </a:ext>
            </a:extLst>
          </p:cNvPr>
          <p:cNvSpPr/>
          <p:nvPr/>
        </p:nvSpPr>
        <p:spPr>
          <a:xfrm>
            <a:off x="1193990" y="3429000"/>
            <a:ext cx="4108327" cy="2146998"/>
          </a:xfrm>
          <a:prstGeom prst="rect">
            <a:avLst/>
          </a:prstGeom>
          <a:solidFill>
            <a:srgbClr val="FFF87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4C977-31B1-427F-808C-534D768C4DD3}"/>
              </a:ext>
            </a:extLst>
          </p:cNvPr>
          <p:cNvSpPr txBox="1"/>
          <p:nvPr/>
        </p:nvSpPr>
        <p:spPr>
          <a:xfrm>
            <a:off x="1203632" y="3750079"/>
            <a:ext cx="4085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Πλατφόρμα</a:t>
            </a:r>
            <a:r>
              <a:rPr lang="en-US" sz="1600" b="1" dirty="0"/>
              <a:t> 2</a:t>
            </a:r>
            <a:r>
              <a:rPr lang="el-GR" sz="1600" b="1" dirty="0"/>
              <a:t>: Συμμετοχικός σχεδιασμός / </a:t>
            </a:r>
            <a:r>
              <a:rPr lang="en-US" sz="1600" b="1" dirty="0" err="1"/>
              <a:t>ppGIS</a:t>
            </a:r>
            <a:r>
              <a:rPr lang="en-US" sz="1600" b="1" dirty="0"/>
              <a:t> </a:t>
            </a:r>
          </a:p>
          <a:p>
            <a:pPr algn="ctr"/>
            <a:r>
              <a:rPr lang="el-GR" sz="1600" i="1" dirty="0"/>
              <a:t>Πιλοτική Εφαρμογή</a:t>
            </a:r>
            <a:r>
              <a:rPr lang="en-US" sz="1600" i="1" dirty="0"/>
              <a:t> </a:t>
            </a:r>
            <a:r>
              <a:rPr lang="el-GR" sz="1600" i="1" dirty="0"/>
              <a:t>2</a:t>
            </a:r>
            <a:r>
              <a:rPr lang="en-US" sz="1600" i="1" dirty="0"/>
              <a:t>: </a:t>
            </a:r>
            <a:r>
              <a:rPr lang="el-GR" sz="1600" i="1" dirty="0"/>
              <a:t>Αθήνα &amp; Θεσσαλονίκη</a:t>
            </a:r>
            <a:endParaRPr lang="en-US" sz="1600" i="1" dirty="0"/>
          </a:p>
          <a:p>
            <a:pPr algn="ct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4238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Φάσμα συμμετοχής</a:t>
            </a:r>
          </a:p>
        </p:txBody>
      </p:sp>
      <p:graphicFrame>
        <p:nvGraphicFramePr>
          <p:cNvPr id="15" name="Πίνακας 3">
            <a:extLst>
              <a:ext uri="{FF2B5EF4-FFF2-40B4-BE49-F238E27FC236}">
                <a16:creationId xmlns:a16="http://schemas.microsoft.com/office/drawing/2014/main" id="{60F6980B-A79E-4240-A555-ED2172F71275}"/>
              </a:ext>
            </a:extLst>
          </p:cNvPr>
          <p:cNvGraphicFramePr>
            <a:graphicFrameLocks noGrp="1"/>
          </p:cNvGraphicFramePr>
          <p:nvPr/>
        </p:nvGraphicFramePr>
        <p:xfrm>
          <a:off x="636646" y="2215578"/>
          <a:ext cx="9104254" cy="3042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0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Λειτουργίες / Δυνατότητες</a:t>
                      </a: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Πλατφόρμα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1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Πλατφόρμα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2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Πλατφόρμα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Ολοκληρωμένο Σύστημα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Ενημέρωση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Διαβούλευση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l-GR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Συμμετοχή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Συνεργασία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Ενδυνάμωση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l-GR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 </a:t>
                      </a:r>
                      <a:endParaRPr lang="el-GR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377762-D78C-4B66-B0F8-1EC7454AF0B6}"/>
              </a:ext>
            </a:extLst>
          </p:cNvPr>
          <p:cNvSpPr/>
          <p:nvPr/>
        </p:nvSpPr>
        <p:spPr>
          <a:xfrm>
            <a:off x="4375510" y="1600200"/>
            <a:ext cx="1905000" cy="4051300"/>
          </a:xfrm>
          <a:prstGeom prst="rect">
            <a:avLst/>
          </a:prstGeom>
          <a:noFill/>
          <a:ln w="28575">
            <a:solidFill>
              <a:srgbClr val="FFF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Τρόποι/στόχοι συμμετοχής</a:t>
            </a:r>
          </a:p>
        </p:txBody>
      </p:sp>
      <p:graphicFrame>
        <p:nvGraphicFramePr>
          <p:cNvPr id="8" name="Πίνακας 3">
            <a:extLst>
              <a:ext uri="{FF2B5EF4-FFF2-40B4-BE49-F238E27FC236}">
                <a16:creationId xmlns:a16="http://schemas.microsoft.com/office/drawing/2014/main" id="{4C01352C-F051-4E67-B696-EF965C23FC62}"/>
              </a:ext>
            </a:extLst>
          </p:cNvPr>
          <p:cNvGraphicFramePr>
            <a:graphicFrameLocks noGrp="1"/>
          </p:cNvGraphicFramePr>
          <p:nvPr/>
        </p:nvGraphicFramePr>
        <p:xfrm>
          <a:off x="636647" y="1523492"/>
          <a:ext cx="8253353" cy="519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3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Τρόποι/Στόχοι Συμμετοχικού Σχεδιασμού</a:t>
                      </a: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Πλατφόρμα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1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Πλατφόρμα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2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Πλατφόρμα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600" dirty="0">
                          <a:effectLst/>
                          <a:latin typeface="+mn-lt"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Ολοκληρωμένο Σύστημα</a:t>
                      </a:r>
                      <a:endParaRPr lang="el-GR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Συγκέντρωση δεδομένων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Εντοπισμός προβλημάτων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Κατάθεση προτάσεων και λύσεων</a:t>
                      </a: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3307071985"/>
                  </a:ext>
                </a:extLst>
              </a:tr>
              <a:tr h="51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Επίλυση (χωρικής) σύγκρουσης</a:t>
                      </a: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880339426"/>
                  </a:ext>
                </a:extLst>
              </a:tr>
              <a:tr h="247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Λήψη απόφασης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Ανάπτυξη συγκεκριμένου (χωρικού) έργου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</a:rPr>
                        <a:t>Διαμόρφωση (χωρικής) πολιτικής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993" marR="5899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3F5870D-70AF-4C7D-8AFD-876A45ADED5B}"/>
              </a:ext>
            </a:extLst>
          </p:cNvPr>
          <p:cNvSpPr/>
          <p:nvPr/>
        </p:nvSpPr>
        <p:spPr>
          <a:xfrm>
            <a:off x="3964077" y="1270766"/>
            <a:ext cx="1905000" cy="5472301"/>
          </a:xfrm>
          <a:prstGeom prst="rect">
            <a:avLst/>
          </a:prstGeom>
          <a:noFill/>
          <a:ln w="28575">
            <a:solidFill>
              <a:srgbClr val="FFF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7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Τι είναι η Πλατφόρμα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1757" y="2430243"/>
            <a:ext cx="3504032" cy="1667304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2000" dirty="0"/>
              <a:t>Είναι ένα μοναδικό </a:t>
            </a:r>
            <a:r>
              <a:rPr lang="el-GR" sz="2000" b="1" dirty="0">
                <a:solidFill>
                  <a:schemeClr val="accent1"/>
                </a:solidFill>
              </a:rPr>
              <a:t>στη σύλληψη σύστημα εφαρμογής</a:t>
            </a:r>
            <a:r>
              <a:rPr lang="el-GR" sz="2000" dirty="0"/>
              <a:t> συμμετοχικού σχεδιασμού, με καινοτόμα χαρακτηριστικά.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EE98EDA-F611-47B3-9D58-CB06300A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11" y="1705623"/>
            <a:ext cx="7285028" cy="35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2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257767"/>
            <a:ext cx="8515979" cy="725644"/>
          </a:xfrm>
        </p:spPr>
        <p:txBody>
          <a:bodyPr>
            <a:normAutofit/>
          </a:bodyPr>
          <a:lstStyle/>
          <a:p>
            <a:r>
              <a:rPr lang="el-GR" sz="3600" cap="none" dirty="0"/>
              <a:t>Λειτουργική ροή της Πλατφόρμας 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876E0-1552-4B00-B11E-3D9E7CD1A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/>
          <a:stretch/>
        </p:blipFill>
        <p:spPr bwMode="auto">
          <a:xfrm>
            <a:off x="1411031" y="1069405"/>
            <a:ext cx="5490101" cy="568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Οι δυνατότητες της Πλατφόρμας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47" y="1904032"/>
            <a:ext cx="10426323" cy="416896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Η πλατφόρμα παρέχει </a:t>
            </a:r>
            <a:r>
              <a:rPr lang="el-GR" b="1" dirty="0">
                <a:solidFill>
                  <a:schemeClr val="accent1"/>
                </a:solidFill>
              </a:rPr>
              <a:t>τα εργαλεία, τις γνώσεις και τα βήματα </a:t>
            </a:r>
            <a:r>
              <a:rPr lang="el-GR" dirty="0"/>
              <a:t>για ισότιμη και ουσιαστική συμμετοχή των πολιτών και των χρηστών.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Τα προτεινόμενα έργα και δράσεις που τίθενται από τον φορέα </a:t>
            </a:r>
            <a:r>
              <a:rPr lang="el-GR" dirty="0" err="1"/>
              <a:t>επικοινωνούνται</a:t>
            </a:r>
            <a:r>
              <a:rPr lang="el-GR" dirty="0"/>
              <a:t> στους χρήστες </a:t>
            </a:r>
            <a:r>
              <a:rPr lang="el-GR" b="1" dirty="0">
                <a:solidFill>
                  <a:schemeClr val="accent1"/>
                </a:solidFill>
              </a:rPr>
              <a:t>μέσω </a:t>
            </a:r>
            <a:r>
              <a:rPr lang="el-GR" b="1" dirty="0" err="1">
                <a:solidFill>
                  <a:schemeClr val="accent1"/>
                </a:solidFill>
              </a:rPr>
              <a:t>στοχευμένης</a:t>
            </a:r>
            <a:r>
              <a:rPr lang="el-GR" b="1" dirty="0">
                <a:solidFill>
                  <a:schemeClr val="accent1"/>
                </a:solidFill>
              </a:rPr>
              <a:t> και δομημένης καμπάνιας επικοινωνίας</a:t>
            </a:r>
            <a:r>
              <a:rPr lang="el-GR" dirty="0"/>
              <a:t>, ώστε να εξασφαλιστεί η αυξημένη συμμετοχή των ομάδων στόχων.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Υποστηρίζει </a:t>
            </a:r>
            <a:r>
              <a:rPr lang="el-GR" b="1" dirty="0">
                <a:solidFill>
                  <a:schemeClr val="accent1"/>
                </a:solidFill>
              </a:rPr>
              <a:t>διαδικασίες ανάλυσης και επιλογής κατάλληλων σχεδιαστικών λύσεων, προτάσεων, ιδεών.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Γίνεται η </a:t>
            </a:r>
            <a:r>
              <a:rPr lang="el-GR" b="1" dirty="0" err="1">
                <a:solidFill>
                  <a:schemeClr val="accent1"/>
                </a:solidFill>
              </a:rPr>
              <a:t>προτεραιοποίηση</a:t>
            </a:r>
            <a:r>
              <a:rPr lang="el-GR" b="1" dirty="0">
                <a:solidFill>
                  <a:schemeClr val="accent1"/>
                </a:solidFill>
              </a:rPr>
              <a:t> των παρεμβάσεων, αλλά και του βάρους της γνώμης των συμμετεχόντων,</a:t>
            </a:r>
            <a:r>
              <a:rPr lang="el-GR" dirty="0"/>
              <a:t> οι οποίοι καλούνται να συμμετάσχουν σε όλα τα στάδια της διαδικασίας.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8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9861700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Πιλοτικές εφαρμογές σε Αθήνα και Θεσσαλονίκη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2F560-B130-4C3E-A66A-90A6053FAA93}"/>
              </a:ext>
            </a:extLst>
          </p:cNvPr>
          <p:cNvSpPr/>
          <p:nvPr/>
        </p:nvSpPr>
        <p:spPr>
          <a:xfrm>
            <a:off x="636647" y="5295053"/>
            <a:ext cx="314407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Αθήνα - Σεπόλια</a:t>
            </a:r>
            <a:endParaRPr lang="en-US" sz="1400" b="1" dirty="0"/>
          </a:p>
          <a:p>
            <a:r>
              <a:rPr lang="el-GR" sz="1400" dirty="0"/>
              <a:t>Σχεδιασμός κέντρου δροσισμού ενός απαλλοτριωμένου οικοπέδου, μαζί με τους κατοίκους και το δήμο</a:t>
            </a:r>
            <a:endParaRPr lang="en-US" sz="1400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59A3651-EDD8-48C5-908F-4D880DD63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6614" r="40145"/>
          <a:stretch/>
        </p:blipFill>
        <p:spPr>
          <a:xfrm>
            <a:off x="636647" y="1395448"/>
            <a:ext cx="3144077" cy="3899605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FC77B9C-F78D-4BA4-BD01-0DEB118A1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r="26692"/>
          <a:stretch/>
        </p:blipFill>
        <p:spPr>
          <a:xfrm>
            <a:off x="4192420" y="1395448"/>
            <a:ext cx="3933371" cy="38996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3EEC22-1E33-444B-8265-5F541E3DD968}"/>
              </a:ext>
            </a:extLst>
          </p:cNvPr>
          <p:cNvSpPr/>
          <p:nvPr/>
        </p:nvSpPr>
        <p:spPr>
          <a:xfrm>
            <a:off x="4192420" y="5337558"/>
            <a:ext cx="39333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Θεσσαλονίκη - </a:t>
            </a:r>
            <a:r>
              <a:rPr lang="el-GR" sz="1400" b="1" dirty="0" err="1"/>
              <a:t>Μαλακοπή</a:t>
            </a:r>
            <a:endParaRPr lang="en-US" sz="1400" b="1" dirty="0"/>
          </a:p>
          <a:p>
            <a:r>
              <a:rPr lang="el-GR" sz="1400" dirty="0"/>
              <a:t>Σχεδιασμός με βιοκλιματικά υλικά μαζί με τους μαθητές, τους καθηγητές και το δήμο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809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Η Πλατφόρμα </a:t>
            </a:r>
            <a:r>
              <a:rPr lang="en-US" sz="3600" cap="none" dirty="0"/>
              <a:t>2</a:t>
            </a:r>
            <a:r>
              <a:rPr lang="el-GR" sz="3600" cap="none" dirty="0"/>
              <a:t> στην πράξη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1C46F-B4A6-4ADD-8F4A-E160166DF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7" y="1751264"/>
            <a:ext cx="7976651" cy="3786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71760C-D8E3-4709-BECD-AEB9C765BB45}"/>
              </a:ext>
            </a:extLst>
          </p:cNvPr>
          <p:cNvSpPr/>
          <p:nvPr/>
        </p:nvSpPr>
        <p:spPr>
          <a:xfrm>
            <a:off x="4481521" y="2225614"/>
            <a:ext cx="1138336" cy="196691"/>
          </a:xfrm>
          <a:prstGeom prst="rect">
            <a:avLst/>
          </a:prstGeom>
          <a:noFill/>
          <a:ln w="285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11069398" cy="1499616"/>
          </a:xfrm>
        </p:spPr>
        <p:txBody>
          <a:bodyPr>
            <a:normAutofit/>
          </a:bodyPr>
          <a:lstStyle/>
          <a:p>
            <a:r>
              <a:rPr lang="el-GR" sz="2400" cap="none" dirty="0"/>
              <a:t>Τυπικά βήματα συμμετοχικού σχεδιασμού με χρήση της Πλατφόρμας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E6505-4907-4EAC-855A-F62710BA2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47" y="1947165"/>
            <a:ext cx="10426323" cy="4168965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Εγγραφή στην Πλατφόρμα 2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Εγγραφή (</a:t>
            </a:r>
            <a:r>
              <a:rPr lang="en-US" sz="1800" dirty="0"/>
              <a:t>enrollment) </a:t>
            </a:r>
            <a:r>
              <a:rPr lang="el-GR" sz="1800" dirty="0"/>
              <a:t>σε συγκεκριμένο συμμετοχικό σχεδιασμό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Ανάλυση υφιστάμενης κατάστασης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Επιλογή και ανάλυση λειτουργικού χώρου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Σχεδιαστικά εργαστήρια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Αλληλεπίδραση μεταξύ χρηστών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Παρακολούθηση αποτελεσμάτων και στατιστικών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Διαμόρφωση σεναρίων και </a:t>
            </a:r>
            <a:r>
              <a:rPr lang="el-GR" sz="1800" dirty="0" err="1"/>
              <a:t>υποπεριοχών</a:t>
            </a:r>
            <a:endParaRPr lang="el-GR" sz="18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sz="1800" dirty="0"/>
              <a:t>Τελική διαβούλευση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l-GR" sz="1800" dirty="0"/>
          </a:p>
          <a:p>
            <a:pPr marL="0" indent="0">
              <a:lnSpc>
                <a:spcPct val="80000"/>
              </a:lnSpc>
              <a:buNone/>
            </a:pPr>
            <a:r>
              <a:rPr lang="el-GR" sz="1800" i="1" dirty="0">
                <a:solidFill>
                  <a:srgbClr val="5CC3D4"/>
                </a:solidFill>
              </a:rPr>
              <a:t>*</a:t>
            </a:r>
            <a:r>
              <a:rPr lang="el-GR" sz="1800" i="1" dirty="0"/>
              <a:t> </a:t>
            </a:r>
            <a:r>
              <a:rPr lang="el-GR" sz="1600" i="1" dirty="0"/>
              <a:t>Παρακάτω παρουσιάζονται </a:t>
            </a:r>
            <a:r>
              <a:rPr lang="en-US" sz="1600" i="1" dirty="0"/>
              <a:t>video tutorial </a:t>
            </a:r>
            <a:r>
              <a:rPr lang="el-GR" sz="1600" i="1" dirty="0"/>
              <a:t>για κάποια από τα παραπάνω βήματα</a:t>
            </a:r>
            <a:endParaRPr lang="en-US" sz="1800" i="1" dirty="0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F987E232-8BEF-4227-8B78-549026DC6B46}"/>
              </a:ext>
            </a:extLst>
          </p:cNvPr>
          <p:cNvSpPr/>
          <p:nvPr/>
        </p:nvSpPr>
        <p:spPr>
          <a:xfrm>
            <a:off x="4382219" y="1947165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FF1441B3-FBE3-4C9E-B40C-24CD62471F0F}"/>
              </a:ext>
            </a:extLst>
          </p:cNvPr>
          <p:cNvSpPr/>
          <p:nvPr/>
        </p:nvSpPr>
        <p:spPr>
          <a:xfrm>
            <a:off x="7381336" y="2470501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C3337B69-3755-4A85-8702-98CFBE2825F0}"/>
              </a:ext>
            </a:extLst>
          </p:cNvPr>
          <p:cNvSpPr/>
          <p:nvPr/>
        </p:nvSpPr>
        <p:spPr>
          <a:xfrm>
            <a:off x="5155721" y="2867317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4333E541-0933-4286-AB42-7650CBEB2448}"/>
              </a:ext>
            </a:extLst>
          </p:cNvPr>
          <p:cNvSpPr/>
          <p:nvPr/>
        </p:nvSpPr>
        <p:spPr>
          <a:xfrm>
            <a:off x="4382219" y="3634831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7E8755BE-9800-413A-A245-7FF95A207FF2}"/>
              </a:ext>
            </a:extLst>
          </p:cNvPr>
          <p:cNvSpPr/>
          <p:nvPr/>
        </p:nvSpPr>
        <p:spPr>
          <a:xfrm>
            <a:off x="5972939" y="4031647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DFEEF167-9A12-4EBF-9378-5B090E6745F3}"/>
              </a:ext>
            </a:extLst>
          </p:cNvPr>
          <p:cNvSpPr/>
          <p:nvPr/>
        </p:nvSpPr>
        <p:spPr>
          <a:xfrm>
            <a:off x="5704937" y="4622909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736CE7E3-7D3C-40CB-B783-BF5905F845B2}"/>
              </a:ext>
            </a:extLst>
          </p:cNvPr>
          <p:cNvSpPr/>
          <p:nvPr/>
        </p:nvSpPr>
        <p:spPr>
          <a:xfrm>
            <a:off x="3723736" y="5000068"/>
            <a:ext cx="534838" cy="396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3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Τί είναι το </a:t>
            </a:r>
            <a:r>
              <a:rPr lang="en-US" sz="3600" cap="none" dirty="0" err="1"/>
              <a:t>ppCITY</a:t>
            </a:r>
            <a:r>
              <a:rPr lang="en-US" sz="3600" cap="none" dirty="0"/>
              <a:t>;</a:t>
            </a:r>
            <a:endParaRPr lang="el-GR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91" y="1843647"/>
            <a:ext cx="10426323" cy="4518861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Είναι ένα έργο, όπου οι συνεργαζόμενοι φορείς ενσωματώνουν νέα γνώση και καινοτομία στις υπηρεσίες και τα προϊόντα που ήδη παρέχουν, στους τομείς των νέων τεχνολογιών (</a:t>
            </a:r>
            <a:r>
              <a:rPr lang="el-GR" b="1" dirty="0">
                <a:solidFill>
                  <a:schemeClr val="accent1"/>
                </a:solidFill>
              </a:rPr>
              <a:t>κυρίως </a:t>
            </a:r>
            <a:r>
              <a:rPr lang="en-US" b="1" dirty="0">
                <a:solidFill>
                  <a:schemeClr val="accent1"/>
                </a:solidFill>
              </a:rPr>
              <a:t>IoT</a:t>
            </a:r>
            <a:r>
              <a:rPr lang="en-US" dirty="0"/>
              <a:t>),</a:t>
            </a:r>
            <a:r>
              <a:rPr lang="el-GR" dirty="0"/>
              <a:t> των υπηρεσιών και εργαλείων </a:t>
            </a:r>
            <a:r>
              <a:rPr lang="el-GR" b="1" dirty="0">
                <a:solidFill>
                  <a:schemeClr val="accent1"/>
                </a:solidFill>
              </a:rPr>
              <a:t>χαρτογράφησης</a:t>
            </a:r>
            <a:r>
              <a:rPr lang="el-GR" dirty="0"/>
              <a:t> και του </a:t>
            </a:r>
            <a:r>
              <a:rPr lang="el-GR" b="1" dirty="0">
                <a:solidFill>
                  <a:schemeClr val="accent1"/>
                </a:solidFill>
              </a:rPr>
              <a:t>Συμμετοχικού Σχεδιασμού </a:t>
            </a:r>
            <a:r>
              <a:rPr lang="el-GR" dirty="0"/>
              <a:t>του δημόσιου χώρου.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Στόχος του έργου είναι ο σχεδιασμός, η ανάπτυξη, η λειτουργία και η καθιέρωση ενός </a:t>
            </a:r>
            <a:r>
              <a:rPr lang="el-GR" b="1" dirty="0">
                <a:solidFill>
                  <a:schemeClr val="accent1"/>
                </a:solidFill>
              </a:rPr>
              <a:t>Ολοκληρωμένου Συστήματος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l-GR" b="1" dirty="0">
                <a:solidFill>
                  <a:schemeClr val="accent1"/>
                </a:solidFill>
              </a:rPr>
              <a:t>Λήψης Χωρικών Αποφάσεων &amp; Συμμετοχικού Σχεδιασμού.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Το έργο συγχρηματοδοτείται από την Ευρωπαϊκή Ένωση και το Ευρωπαϊκό</a:t>
            </a:r>
            <a:r>
              <a:rPr lang="en-US" dirty="0"/>
              <a:t> </a:t>
            </a:r>
            <a:r>
              <a:rPr lang="el-GR" dirty="0"/>
              <a:t>Ταμείο</a:t>
            </a:r>
            <a:r>
              <a:rPr lang="en-US" dirty="0"/>
              <a:t> </a:t>
            </a:r>
            <a:r>
              <a:rPr lang="el-GR" dirty="0"/>
              <a:t>Περιφερειακής Ανάπτυξης</a:t>
            </a:r>
            <a:r>
              <a:rPr lang="en-US" dirty="0"/>
              <a:t> </a:t>
            </a:r>
            <a:r>
              <a:rPr lang="el-GR" dirty="0"/>
              <a:t>στο πλαίσιο της </a:t>
            </a:r>
            <a:r>
              <a:rPr lang="el-GR" b="1" dirty="0">
                <a:solidFill>
                  <a:schemeClr val="accent1"/>
                </a:solidFill>
              </a:rPr>
              <a:t>Ενιαίας Δράσης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l-GR" b="1" dirty="0">
                <a:solidFill>
                  <a:schemeClr val="accent1"/>
                </a:solidFill>
              </a:rPr>
              <a:t>Κρατικών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l-GR" b="1" dirty="0">
                <a:solidFill>
                  <a:schemeClr val="accent1"/>
                </a:solidFill>
              </a:rPr>
              <a:t>Ενισχύσεων Έρευνας,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l-GR" b="1" dirty="0">
                <a:solidFill>
                  <a:schemeClr val="accent1"/>
                </a:solidFill>
              </a:rPr>
              <a:t>Τεχνολογικής Ανάπτυξης &amp; Καινοτομίας «ΕΡΕΥΝΩ</a:t>
            </a:r>
            <a:r>
              <a:rPr lang="en-US" b="1" dirty="0">
                <a:solidFill>
                  <a:schemeClr val="accent1"/>
                </a:solidFill>
              </a:rPr>
              <a:t> – </a:t>
            </a:r>
            <a:r>
              <a:rPr lang="el-GR" b="1" dirty="0">
                <a:solidFill>
                  <a:schemeClr val="accent1"/>
                </a:solidFill>
              </a:rPr>
              <a:t>ΔΗΜΙΟΥΡΓΩ</a:t>
            </a:r>
            <a:r>
              <a:rPr lang="en-US" b="1" dirty="0">
                <a:solidFill>
                  <a:schemeClr val="accent1"/>
                </a:solidFill>
              </a:rPr>
              <a:t> - </a:t>
            </a:r>
            <a:r>
              <a:rPr lang="el-GR" b="1" dirty="0">
                <a:solidFill>
                  <a:schemeClr val="accent1"/>
                </a:solidFill>
              </a:rPr>
              <a:t>ΚΑΙΝΟΤΟΜΩ» </a:t>
            </a:r>
            <a:r>
              <a:rPr lang="el-GR" dirty="0"/>
              <a:t>του Ε.Π.</a:t>
            </a:r>
            <a:r>
              <a:rPr lang="en-US" dirty="0"/>
              <a:t> </a:t>
            </a:r>
            <a:r>
              <a:rPr lang="el-GR" dirty="0"/>
              <a:t>«Ανταγωνιστικότητα, Επιχειρηματικότητα και Καινοτομία (</a:t>
            </a:r>
            <a:r>
              <a:rPr lang="el-GR" dirty="0" err="1"/>
              <a:t>ΕΠΑνΕΚ</a:t>
            </a:r>
            <a:r>
              <a:rPr lang="el-GR" dirty="0"/>
              <a:t>)», ΕΣΠΑ 2014 – 2020. 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200" cap="none" dirty="0"/>
              <a:t>Εγγραφή στην Πλατφόρμα 2 και </a:t>
            </a:r>
            <a:r>
              <a:rPr lang="en-US" sz="3200" cap="none" dirty="0"/>
              <a:t>enrollment </a:t>
            </a:r>
            <a:r>
              <a:rPr lang="el-GR" sz="3200" cap="none" dirty="0"/>
              <a:t>σε συγκεκριμένο συμμετοχικό σχεδιασμό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BA90323-618E-4AB5-8E61-08DD98CC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7" y="1822865"/>
            <a:ext cx="8068198" cy="37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Ανάλυση υφιστάμενης κατάστασης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DBB5D15-0DCB-4763-9542-296B12B6E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7" y="1681208"/>
            <a:ext cx="7463557" cy="33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7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Σχεδιαστικά εργαστήρια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0523E87-870F-4E7A-8025-4D843BF5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7" y="1324601"/>
            <a:ext cx="8947802" cy="42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6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6" y="102491"/>
            <a:ext cx="10577693" cy="1499616"/>
          </a:xfrm>
        </p:spPr>
        <p:txBody>
          <a:bodyPr>
            <a:normAutofit/>
          </a:bodyPr>
          <a:lstStyle/>
          <a:p>
            <a:r>
              <a:rPr lang="el-GR" sz="2800" cap="none" dirty="0"/>
              <a:t>Αλληλεπίδραση μεταξύ χρηστών &amp; </a:t>
            </a:r>
            <a:br>
              <a:rPr lang="el-GR" sz="2800" cap="none" dirty="0"/>
            </a:br>
            <a:r>
              <a:rPr lang="el-GR" sz="2800" cap="none" dirty="0"/>
              <a:t>παρακολούθηση αποτελεσμάτων και στατιστικών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AEFB9EE-50ED-4AF1-B6E4-0F82C6A80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6" y="1778824"/>
            <a:ext cx="8531906" cy="39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6" y="102491"/>
            <a:ext cx="10577693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Τελική διαβούλευση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FDC650A-D990-4C5A-A588-552C2F28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6" y="1770613"/>
            <a:ext cx="8297241" cy="39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5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6" y="102491"/>
            <a:ext cx="10577693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Πίνακας ελέγχου (</a:t>
            </a:r>
            <a:r>
              <a:rPr lang="en-US" sz="3600" cap="none" dirty="0"/>
              <a:t>backend) </a:t>
            </a:r>
            <a:r>
              <a:rPr lang="el-GR" sz="3600" cap="none" dirty="0"/>
              <a:t>Πλατφόρμας 2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8BD02E0-D9C3-44BA-8EBB-0A75A7471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6" y="1836607"/>
            <a:ext cx="7677290" cy="38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 err="1"/>
              <a:t>Ποιό</a:t>
            </a:r>
            <a:r>
              <a:rPr lang="el-GR" sz="3600" cap="none" dirty="0"/>
              <a:t> είναι το πρόβλημα</a:t>
            </a:r>
            <a:r>
              <a:rPr lang="en-US" sz="3600" cap="none" dirty="0"/>
              <a:t>;</a:t>
            </a:r>
            <a:endParaRPr lang="el-GR" sz="3600" cap="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924E122-6F72-4BF9-A0E5-AE0D3615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589905"/>
            <a:ext cx="6477001" cy="516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6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 err="1"/>
              <a:t>Ποιό</a:t>
            </a:r>
            <a:r>
              <a:rPr lang="el-GR" sz="3600" cap="none" dirty="0"/>
              <a:t> είναι το πρόβλημα</a:t>
            </a:r>
            <a:r>
              <a:rPr lang="en-US" sz="3600" cap="none" dirty="0"/>
              <a:t>;</a:t>
            </a:r>
            <a:endParaRPr lang="el-GR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91" y="1843647"/>
            <a:ext cx="10426323" cy="4518861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Οι </a:t>
            </a:r>
            <a:r>
              <a:rPr lang="el-GR" b="1" dirty="0">
                <a:solidFill>
                  <a:schemeClr val="accent1"/>
                </a:solidFill>
              </a:rPr>
              <a:t>Συμμετοχικές Διαδικασίες (</a:t>
            </a:r>
            <a:r>
              <a:rPr lang="el-GR" b="1" dirty="0" err="1">
                <a:solidFill>
                  <a:schemeClr val="accent1"/>
                </a:solidFill>
              </a:rPr>
              <a:t>Public</a:t>
            </a:r>
            <a:r>
              <a:rPr lang="el-GR" b="1" dirty="0">
                <a:solidFill>
                  <a:schemeClr val="accent1"/>
                </a:solidFill>
              </a:rPr>
              <a:t> </a:t>
            </a:r>
            <a:r>
              <a:rPr lang="el-GR" b="1" dirty="0" err="1">
                <a:solidFill>
                  <a:schemeClr val="accent1"/>
                </a:solidFill>
              </a:rPr>
              <a:t>Participation</a:t>
            </a:r>
            <a:r>
              <a:rPr lang="el-GR" b="1" dirty="0">
                <a:solidFill>
                  <a:schemeClr val="accent1"/>
                </a:solidFill>
              </a:rPr>
              <a:t> / PP) </a:t>
            </a:r>
            <a:r>
              <a:rPr lang="el-GR" dirty="0"/>
              <a:t>στον σχεδιασμό του δημοσίου χώρου έχουν μερικώς εισαχθεί στην ελληνική νομοθεσία, αλλά οι αρμόδιοι φορείς δεν είναι εξοικειωμένοι.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Η ανάγκη για </a:t>
            </a:r>
            <a:r>
              <a:rPr lang="el-GR" b="1" dirty="0">
                <a:solidFill>
                  <a:schemeClr val="accent1"/>
                </a:solidFill>
              </a:rPr>
              <a:t>μια διαφορετική προσέγγιση σχεδιασμού </a:t>
            </a:r>
            <a:r>
              <a:rPr lang="el-GR" dirty="0"/>
              <a:t>του δημοσίου χώρου εγείρεται.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Προκειμένου η μεθοδολογία και οι τεχνικές συμμετοχικού σχεδιασμού να αλλάξουν χωρική κλίμακα αλλά και εύρος αντικειμένων, η χρήση τεχνολογιών </a:t>
            </a:r>
            <a:r>
              <a:rPr lang="el-GR" b="1" dirty="0" err="1">
                <a:solidFill>
                  <a:schemeClr val="accent1"/>
                </a:solidFill>
              </a:rPr>
              <a:t>ppGIS</a:t>
            </a:r>
            <a:r>
              <a:rPr lang="el-GR" dirty="0"/>
              <a:t>, η άντληση δεδομένων από </a:t>
            </a:r>
            <a:r>
              <a:rPr lang="el-GR" b="1" dirty="0">
                <a:solidFill>
                  <a:schemeClr val="accent1"/>
                </a:solidFill>
              </a:rPr>
              <a:t>αισθητήρες και άλλες πηγές</a:t>
            </a:r>
            <a:r>
              <a:rPr lang="el-GR" dirty="0"/>
              <a:t>, η χρήση μεθόδων πληθοπορισμού (</a:t>
            </a:r>
            <a:r>
              <a:rPr lang="el-GR" b="1" dirty="0" err="1">
                <a:solidFill>
                  <a:schemeClr val="accent1"/>
                </a:solidFill>
              </a:rPr>
              <a:t>crowdsourcing</a:t>
            </a:r>
            <a:r>
              <a:rPr lang="el-GR" b="1" dirty="0">
                <a:solidFill>
                  <a:schemeClr val="accent1"/>
                </a:solidFill>
              </a:rPr>
              <a:t>), </a:t>
            </a:r>
            <a:r>
              <a:rPr lang="el-GR" b="1" dirty="0" err="1">
                <a:solidFill>
                  <a:schemeClr val="accent1"/>
                </a:solidFill>
              </a:rPr>
              <a:t>IoT</a:t>
            </a:r>
            <a:r>
              <a:rPr lang="el-GR" b="1" dirty="0">
                <a:solidFill>
                  <a:schemeClr val="accent1"/>
                </a:solidFill>
              </a:rPr>
              <a:t> </a:t>
            </a:r>
            <a:r>
              <a:rPr lang="el-GR" dirty="0"/>
              <a:t>και η ενσωμάτωση των </a:t>
            </a:r>
            <a:r>
              <a:rPr lang="el-GR" b="1" dirty="0">
                <a:solidFill>
                  <a:schemeClr val="accent1"/>
                </a:solidFill>
              </a:rPr>
              <a:t>κοινωνικών δικτύων </a:t>
            </a:r>
            <a:r>
              <a:rPr lang="el-GR" dirty="0"/>
              <a:t>είναι απολύτως απαραίτητη.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Αυτά τα κενά προσπαθεί να καλύψει το </a:t>
            </a:r>
            <a:r>
              <a:rPr lang="en-US" dirty="0" err="1"/>
              <a:t>ppCITY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55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 err="1"/>
              <a:t>Ποιό</a:t>
            </a:r>
            <a:r>
              <a:rPr lang="el-GR" sz="3600" cap="none" dirty="0"/>
              <a:t> είναι το όραμα</a:t>
            </a:r>
            <a:r>
              <a:rPr lang="en-US" sz="3600" cap="none" dirty="0"/>
              <a:t>;</a:t>
            </a:r>
            <a:endParaRPr lang="el-GR" sz="3600" cap="none" dirty="0"/>
          </a:p>
        </p:txBody>
      </p:sp>
      <p:pic>
        <p:nvPicPr>
          <p:cNvPr id="6" name="Picture 2" descr="22712273_1631850193501851_965717048967115547_o">
            <a:extLst>
              <a:ext uri="{FF2B5EF4-FFF2-40B4-BE49-F238E27FC236}">
                <a16:creationId xmlns:a16="http://schemas.microsoft.com/office/drawing/2014/main" id="{7A8B0256-03D8-4159-8255-4F36FDD7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7" y="1602107"/>
            <a:ext cx="6612063" cy="51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 err="1"/>
              <a:t>Ποιό</a:t>
            </a:r>
            <a:r>
              <a:rPr lang="el-GR" sz="3600" cap="none" dirty="0"/>
              <a:t> είναι το όραμα</a:t>
            </a:r>
            <a:r>
              <a:rPr lang="en-US" sz="3600" cap="none" dirty="0"/>
              <a:t>;</a:t>
            </a:r>
            <a:endParaRPr lang="el-GR" sz="36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24" y="1602107"/>
            <a:ext cx="10426323" cy="4669297"/>
          </a:xfrm>
          <a:ln>
            <a:noFill/>
          </a:ln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Η </a:t>
            </a:r>
            <a:r>
              <a:rPr lang="el-GR" b="1" dirty="0">
                <a:solidFill>
                  <a:schemeClr val="accent1"/>
                </a:solidFill>
              </a:rPr>
              <a:t>προώθηση του Συμμετοχικού Σχεδιασμού </a:t>
            </a:r>
            <a:r>
              <a:rPr lang="el-GR" dirty="0"/>
              <a:t>στο σχεδιασμό του δημόσιου χώρου, ειδικά στο ελληνικό πλαίσιο.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chemeClr val="accent1"/>
                </a:solidFill>
              </a:rPr>
              <a:t>Εξοικείωση των ειδικών και του κοινού</a:t>
            </a:r>
            <a:r>
              <a:rPr lang="el-GR" dirty="0"/>
              <a:t> με τις μεθοδολογίες, τα εργαλεία και τις πρακτικές του Συμμετοχικού Σχεδιασμού.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Μια </a:t>
            </a:r>
            <a:r>
              <a:rPr lang="el-GR" b="1" dirty="0">
                <a:solidFill>
                  <a:schemeClr val="accent1"/>
                </a:solidFill>
              </a:rPr>
              <a:t>νέα κουλτούρα αντίληψης και διαχείρισης του δημοσίου χώρου </a:t>
            </a:r>
            <a:r>
              <a:rPr lang="el-GR" dirty="0"/>
              <a:t>που εμπλέκει την κοινωνία σε όλες τις φάσεις του σχεδιασμού και της υλοποίησης πολιτικών και έργων.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Δεν πρόκειται μονάχα για τη διαβούλευση επί νόμων ή μελετών αλλά </a:t>
            </a:r>
            <a:r>
              <a:rPr lang="el-GR" b="1" dirty="0">
                <a:solidFill>
                  <a:schemeClr val="accent1"/>
                </a:solidFill>
              </a:rPr>
              <a:t>για μια ουσιαστική, ισότιμη και συμπεριληπτική διαδικασία συμμετοχής και </a:t>
            </a:r>
            <a:r>
              <a:rPr lang="el-GR" b="1" dirty="0" err="1">
                <a:solidFill>
                  <a:schemeClr val="accent1"/>
                </a:solidFill>
              </a:rPr>
              <a:t>συναπόφασης</a:t>
            </a:r>
            <a:r>
              <a:rPr lang="el-GR" dirty="0"/>
              <a:t>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Χρήση των εργαλείων και των δυνατοτήτων που προσφέρουν </a:t>
            </a:r>
            <a:r>
              <a:rPr lang="el-GR" b="1" dirty="0">
                <a:solidFill>
                  <a:schemeClr val="accent1"/>
                </a:solidFill>
              </a:rPr>
              <a:t>οι νέες τεχνολογίες και ειδικά το </a:t>
            </a:r>
            <a:r>
              <a:rPr lang="en-US" b="1" dirty="0">
                <a:solidFill>
                  <a:schemeClr val="accent1"/>
                </a:solidFill>
              </a:rPr>
              <a:t>IoT</a:t>
            </a:r>
            <a:r>
              <a:rPr lang="en-US" dirty="0"/>
              <a:t> </a:t>
            </a:r>
            <a:r>
              <a:rPr lang="el-GR" dirty="0"/>
              <a:t>για τη δημιουργία νέων διαδικασιών σχεδιασμού.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dirty="0"/>
              <a:t>Ανάπτυξη </a:t>
            </a:r>
            <a:r>
              <a:rPr lang="el-GR" b="1" dirty="0">
                <a:solidFill>
                  <a:schemeClr val="accent1"/>
                </a:solidFill>
              </a:rPr>
              <a:t>καινοτόμων </a:t>
            </a:r>
            <a:r>
              <a:rPr lang="en-US" b="1" dirty="0">
                <a:solidFill>
                  <a:schemeClr val="accent1"/>
                </a:solidFill>
              </a:rPr>
              <a:t>on-line </a:t>
            </a:r>
            <a:r>
              <a:rPr lang="el-GR" b="1" dirty="0">
                <a:solidFill>
                  <a:schemeClr val="accent1"/>
                </a:solidFill>
              </a:rPr>
              <a:t>εργαλείων</a:t>
            </a:r>
            <a:r>
              <a:rPr lang="el-GR" dirty="0"/>
              <a:t> και πιλοτική εφαρμογή τους.</a:t>
            </a:r>
            <a:endParaRPr lang="en-US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chemeClr val="accent1"/>
                </a:solidFill>
              </a:rPr>
              <a:t>Γενίκευση του παραδείγματος </a:t>
            </a:r>
            <a:r>
              <a:rPr lang="el-GR" dirty="0"/>
              <a:t>σε άλλες περιοχές</a:t>
            </a:r>
            <a:r>
              <a:rPr lang="en-US" dirty="0"/>
              <a:t>.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689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/>
              <a:t>Με μια ματιά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E2E4125-6AC6-4280-9E4B-D3C321D0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47" y="1602107"/>
            <a:ext cx="7447276" cy="418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8F59FB85-C315-4694-829D-A83A1CFE3FAB}"/>
              </a:ext>
            </a:extLst>
          </p:cNvPr>
          <p:cNvGrpSpPr/>
          <p:nvPr/>
        </p:nvGrpSpPr>
        <p:grpSpPr>
          <a:xfrm>
            <a:off x="3719938" y="3398729"/>
            <a:ext cx="2524871" cy="2239877"/>
            <a:chOff x="7954290" y="7125259"/>
            <a:chExt cx="5049741" cy="447975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393133" y="7197325"/>
              <a:ext cx="3610898" cy="4407688"/>
            </a:xfrm>
            <a:custGeom>
              <a:avLst/>
              <a:gdLst>
                <a:gd name="T0" fmla="*/ 1021 w 1039"/>
                <a:gd name="T1" fmla="*/ 165 h 1254"/>
                <a:gd name="T2" fmla="*/ 1039 w 1039"/>
                <a:gd name="T3" fmla="*/ 0 h 1254"/>
                <a:gd name="T4" fmla="*/ 0 w 1039"/>
                <a:gd name="T5" fmla="*/ 611 h 1254"/>
                <a:gd name="T6" fmla="*/ 302 w 1039"/>
                <a:gd name="T7" fmla="*/ 1192 h 1254"/>
                <a:gd name="T8" fmla="*/ 1021 w 1039"/>
                <a:gd name="T9" fmla="*/ 16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9" h="1254">
                  <a:moveTo>
                    <a:pt x="1021" y="165"/>
                  </a:moveTo>
                  <a:cubicBezTo>
                    <a:pt x="1029" y="108"/>
                    <a:pt x="1035" y="53"/>
                    <a:pt x="1039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33" y="1001"/>
                    <a:pt x="152" y="1144"/>
                    <a:pt x="302" y="1192"/>
                  </a:cubicBezTo>
                  <a:cubicBezTo>
                    <a:pt x="493" y="1254"/>
                    <a:pt x="937" y="790"/>
                    <a:pt x="1021" y="1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954290" y="7125259"/>
              <a:ext cx="5049741" cy="2220118"/>
            </a:xfrm>
            <a:custGeom>
              <a:avLst/>
              <a:gdLst>
                <a:gd name="T0" fmla="*/ 1453 w 1453"/>
                <a:gd name="T1" fmla="*/ 20 h 631"/>
                <a:gd name="T2" fmla="*/ 1090 w 1453"/>
                <a:gd name="T3" fmla="*/ 0 h 631"/>
                <a:gd name="T4" fmla="*/ 24 w 1453"/>
                <a:gd name="T5" fmla="*/ 370 h 631"/>
                <a:gd name="T6" fmla="*/ 414 w 1453"/>
                <a:gd name="T7" fmla="*/ 631 h 631"/>
                <a:gd name="T8" fmla="*/ 414 w 1453"/>
                <a:gd name="T9" fmla="*/ 631 h 631"/>
                <a:gd name="T10" fmla="*/ 1453 w 1453"/>
                <a:gd name="T11" fmla="*/ 2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3" h="631">
                  <a:moveTo>
                    <a:pt x="1453" y="20"/>
                  </a:moveTo>
                  <a:cubicBezTo>
                    <a:pt x="1344" y="7"/>
                    <a:pt x="1223" y="0"/>
                    <a:pt x="1090" y="0"/>
                  </a:cubicBezTo>
                  <a:cubicBezTo>
                    <a:pt x="417" y="0"/>
                    <a:pt x="0" y="201"/>
                    <a:pt x="24" y="370"/>
                  </a:cubicBezTo>
                  <a:cubicBezTo>
                    <a:pt x="38" y="466"/>
                    <a:pt x="185" y="563"/>
                    <a:pt x="414" y="631"/>
                  </a:cubicBezTo>
                  <a:cubicBezTo>
                    <a:pt x="414" y="631"/>
                    <a:pt x="414" y="631"/>
                    <a:pt x="414" y="631"/>
                  </a:cubicBezTo>
                  <a:cubicBezTo>
                    <a:pt x="1453" y="20"/>
                    <a:pt x="1453" y="20"/>
                    <a:pt x="1453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8037035" y="8431757"/>
              <a:ext cx="2273188" cy="2905912"/>
            </a:xfrm>
            <a:custGeom>
              <a:avLst/>
              <a:gdLst>
                <a:gd name="T0" fmla="*/ 390 w 654"/>
                <a:gd name="T1" fmla="*/ 260 h 827"/>
                <a:gd name="T2" fmla="*/ 0 w 654"/>
                <a:gd name="T3" fmla="*/ 0 h 827"/>
                <a:gd name="T4" fmla="*/ 654 w 654"/>
                <a:gd name="T5" fmla="*/ 827 h 827"/>
                <a:gd name="T6" fmla="*/ 390 w 654"/>
                <a:gd name="T7" fmla="*/ 26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827">
                  <a:moveTo>
                    <a:pt x="390" y="260"/>
                  </a:moveTo>
                  <a:cubicBezTo>
                    <a:pt x="162" y="192"/>
                    <a:pt x="14" y="95"/>
                    <a:pt x="0" y="0"/>
                  </a:cubicBezTo>
                  <a:cubicBezTo>
                    <a:pt x="58" y="376"/>
                    <a:pt x="312" y="687"/>
                    <a:pt x="654" y="827"/>
                  </a:cubicBezTo>
                  <a:cubicBezTo>
                    <a:pt x="522" y="767"/>
                    <a:pt x="420" y="616"/>
                    <a:pt x="390" y="2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6D531419-827E-4B75-8DA9-AB9A1FC4069E}"/>
              </a:ext>
            </a:extLst>
          </p:cNvPr>
          <p:cNvGrpSpPr/>
          <p:nvPr/>
        </p:nvGrpSpPr>
        <p:grpSpPr>
          <a:xfrm>
            <a:off x="4879517" y="3535888"/>
            <a:ext cx="2568541" cy="2108530"/>
            <a:chOff x="10273448" y="7399577"/>
            <a:chExt cx="5137081" cy="4217060"/>
          </a:xfrm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294133" y="7399577"/>
              <a:ext cx="5116396" cy="2257313"/>
            </a:xfrm>
            <a:custGeom>
              <a:avLst/>
              <a:gdLst>
                <a:gd name="T0" fmla="*/ 1466 w 1472"/>
                <a:gd name="T1" fmla="*/ 292 h 642"/>
                <a:gd name="T2" fmla="*/ 1079 w 1472"/>
                <a:gd name="T3" fmla="*/ 0 h 642"/>
                <a:gd name="T4" fmla="*/ 0 w 1472"/>
                <a:gd name="T5" fmla="*/ 611 h 642"/>
                <a:gd name="T6" fmla="*/ 417 w 1472"/>
                <a:gd name="T7" fmla="*/ 642 h 642"/>
                <a:gd name="T8" fmla="*/ 1466 w 1472"/>
                <a:gd name="T9" fmla="*/ 29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2" h="642">
                  <a:moveTo>
                    <a:pt x="1466" y="292"/>
                  </a:moveTo>
                  <a:cubicBezTo>
                    <a:pt x="1472" y="188"/>
                    <a:pt x="1341" y="74"/>
                    <a:pt x="1079" y="0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27" y="631"/>
                    <a:pt x="268" y="642"/>
                    <a:pt x="417" y="642"/>
                  </a:cubicBezTo>
                  <a:cubicBezTo>
                    <a:pt x="999" y="642"/>
                    <a:pt x="1455" y="468"/>
                    <a:pt x="146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273448" y="8473602"/>
              <a:ext cx="5111799" cy="3143035"/>
            </a:xfrm>
            <a:custGeom>
              <a:avLst/>
              <a:gdLst>
                <a:gd name="T0" fmla="*/ 423 w 1471"/>
                <a:gd name="T1" fmla="*/ 337 h 894"/>
                <a:gd name="T2" fmla="*/ 0 w 1471"/>
                <a:gd name="T3" fmla="*/ 305 h 894"/>
                <a:gd name="T4" fmla="*/ 0 w 1471"/>
                <a:gd name="T5" fmla="*/ 305 h 894"/>
                <a:gd name="T6" fmla="*/ 0 w 1471"/>
                <a:gd name="T7" fmla="*/ 305 h 894"/>
                <a:gd name="T8" fmla="*/ 415 w 1471"/>
                <a:gd name="T9" fmla="*/ 894 h 894"/>
                <a:gd name="T10" fmla="*/ 1471 w 1471"/>
                <a:gd name="T11" fmla="*/ 0 h 894"/>
                <a:gd name="T12" fmla="*/ 423 w 1471"/>
                <a:gd name="T13" fmla="*/ 337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1" h="894">
                  <a:moveTo>
                    <a:pt x="423" y="337"/>
                  </a:moveTo>
                  <a:cubicBezTo>
                    <a:pt x="272" y="337"/>
                    <a:pt x="129" y="325"/>
                    <a:pt x="0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33" y="755"/>
                    <a:pt x="252" y="894"/>
                    <a:pt x="415" y="894"/>
                  </a:cubicBezTo>
                  <a:cubicBezTo>
                    <a:pt x="946" y="894"/>
                    <a:pt x="1386" y="507"/>
                    <a:pt x="1471" y="0"/>
                  </a:cubicBezTo>
                  <a:cubicBezTo>
                    <a:pt x="1440" y="171"/>
                    <a:pt x="992" y="337"/>
                    <a:pt x="423" y="3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2BC00948-397C-4890-A110-70DF70B6547E}"/>
              </a:ext>
            </a:extLst>
          </p:cNvPr>
          <p:cNvGrpSpPr/>
          <p:nvPr/>
        </p:nvGrpSpPr>
        <p:grpSpPr>
          <a:xfrm>
            <a:off x="3750967" y="1865569"/>
            <a:ext cx="2500736" cy="2146889"/>
            <a:chOff x="8016349" y="4058940"/>
            <a:chExt cx="5001472" cy="4293777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016349" y="4086837"/>
              <a:ext cx="3792477" cy="4265880"/>
            </a:xfrm>
            <a:custGeom>
              <a:avLst/>
              <a:gdLst>
                <a:gd name="T0" fmla="*/ 1064 w 1091"/>
                <a:gd name="T1" fmla="*/ 0 h 1213"/>
                <a:gd name="T2" fmla="*/ 6 w 1091"/>
                <a:gd name="T3" fmla="*/ 908 h 1213"/>
                <a:gd name="T4" fmla="*/ 6 w 1091"/>
                <a:gd name="T5" fmla="*/ 908 h 1213"/>
                <a:gd name="T6" fmla="*/ 386 w 1091"/>
                <a:gd name="T7" fmla="*/ 1213 h 1213"/>
                <a:gd name="T8" fmla="*/ 1091 w 1091"/>
                <a:gd name="T9" fmla="*/ 0 h 1213"/>
                <a:gd name="T10" fmla="*/ 1064 w 1091"/>
                <a:gd name="T11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1213">
                  <a:moveTo>
                    <a:pt x="1064" y="0"/>
                  </a:moveTo>
                  <a:cubicBezTo>
                    <a:pt x="528" y="0"/>
                    <a:pt x="84" y="394"/>
                    <a:pt x="6" y="908"/>
                  </a:cubicBezTo>
                  <a:cubicBezTo>
                    <a:pt x="6" y="908"/>
                    <a:pt x="6" y="908"/>
                    <a:pt x="6" y="908"/>
                  </a:cubicBezTo>
                  <a:cubicBezTo>
                    <a:pt x="0" y="1039"/>
                    <a:pt x="152" y="1145"/>
                    <a:pt x="386" y="1213"/>
                  </a:cubicBezTo>
                  <a:cubicBezTo>
                    <a:pt x="401" y="646"/>
                    <a:pt x="775" y="21"/>
                    <a:pt x="1091" y="0"/>
                  </a:cubicBezTo>
                  <a:cubicBezTo>
                    <a:pt x="1082" y="0"/>
                    <a:pt x="1073" y="0"/>
                    <a:pt x="1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358656" y="4058940"/>
              <a:ext cx="3659165" cy="4293776"/>
            </a:xfrm>
            <a:custGeom>
              <a:avLst/>
              <a:gdLst>
                <a:gd name="T0" fmla="*/ 0 w 1053"/>
                <a:gd name="T1" fmla="*/ 1221 h 1221"/>
                <a:gd name="T2" fmla="*/ 0 w 1053"/>
                <a:gd name="T3" fmla="*/ 1221 h 1221"/>
                <a:gd name="T4" fmla="*/ 1053 w 1053"/>
                <a:gd name="T5" fmla="*/ 590 h 1221"/>
                <a:gd name="T6" fmla="*/ 710 w 1053"/>
                <a:gd name="T7" fmla="*/ 8 h 1221"/>
                <a:gd name="T8" fmla="*/ 0 w 1053"/>
                <a:gd name="T9" fmla="*/ 1221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3" h="1221">
                  <a:moveTo>
                    <a:pt x="0" y="1221"/>
                  </a:moveTo>
                  <a:cubicBezTo>
                    <a:pt x="0" y="1221"/>
                    <a:pt x="0" y="1221"/>
                    <a:pt x="0" y="1221"/>
                  </a:cubicBezTo>
                  <a:cubicBezTo>
                    <a:pt x="1053" y="590"/>
                    <a:pt x="1053" y="590"/>
                    <a:pt x="1053" y="590"/>
                  </a:cubicBezTo>
                  <a:cubicBezTo>
                    <a:pt x="1030" y="218"/>
                    <a:pt x="898" y="0"/>
                    <a:pt x="710" y="8"/>
                  </a:cubicBezTo>
                  <a:cubicBezTo>
                    <a:pt x="394" y="22"/>
                    <a:pt x="15" y="651"/>
                    <a:pt x="0" y="12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</p:grpSp>
      <p:sp>
        <p:nvSpPr>
          <p:cNvPr id="14" name="Freeform 12"/>
          <p:cNvSpPr>
            <a:spLocks/>
          </p:cNvSpPr>
          <p:nvPr/>
        </p:nvSpPr>
        <p:spPr bwMode="auto">
          <a:xfrm>
            <a:off x="4882964" y="1981806"/>
            <a:ext cx="2577736" cy="2181759"/>
          </a:xfrm>
          <a:custGeom>
            <a:avLst/>
            <a:gdLst>
              <a:gd name="T0" fmla="*/ 1473 w 1483"/>
              <a:gd name="T1" fmla="*/ 867 h 1241"/>
              <a:gd name="T2" fmla="*/ 788 w 1483"/>
              <a:gd name="T3" fmla="*/ 9 h 1241"/>
              <a:gd name="T4" fmla="*/ 788 w 1483"/>
              <a:gd name="T5" fmla="*/ 9 h 1241"/>
              <a:gd name="T6" fmla="*/ 681 w 1483"/>
              <a:gd name="T7" fmla="*/ 3 h 1241"/>
              <a:gd name="T8" fmla="*/ 0 w 1483"/>
              <a:gd name="T9" fmla="*/ 1212 h 1241"/>
              <a:gd name="T10" fmla="*/ 0 w 1483"/>
              <a:gd name="T11" fmla="*/ 1212 h 1241"/>
              <a:gd name="T12" fmla="*/ 0 w 1483"/>
              <a:gd name="T13" fmla="*/ 1212 h 1241"/>
              <a:gd name="T14" fmla="*/ 421 w 1483"/>
              <a:gd name="T15" fmla="*/ 1241 h 1241"/>
              <a:gd name="T16" fmla="*/ 1472 w 1483"/>
              <a:gd name="T17" fmla="*/ 866 h 1241"/>
              <a:gd name="T18" fmla="*/ 1473 w 1483"/>
              <a:gd name="T19" fmla="*/ 867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83" h="1241">
                <a:moveTo>
                  <a:pt x="1473" y="867"/>
                </a:moveTo>
                <a:cubicBezTo>
                  <a:pt x="1420" y="472"/>
                  <a:pt x="1150" y="145"/>
                  <a:pt x="788" y="9"/>
                </a:cubicBezTo>
                <a:cubicBezTo>
                  <a:pt x="788" y="9"/>
                  <a:pt x="788" y="9"/>
                  <a:pt x="788" y="9"/>
                </a:cubicBezTo>
                <a:cubicBezTo>
                  <a:pt x="755" y="2"/>
                  <a:pt x="719" y="0"/>
                  <a:pt x="681" y="3"/>
                </a:cubicBezTo>
                <a:cubicBezTo>
                  <a:pt x="431" y="23"/>
                  <a:pt x="53" y="498"/>
                  <a:pt x="0" y="1212"/>
                </a:cubicBezTo>
                <a:cubicBezTo>
                  <a:pt x="0" y="1212"/>
                  <a:pt x="0" y="1212"/>
                  <a:pt x="0" y="1212"/>
                </a:cubicBezTo>
                <a:cubicBezTo>
                  <a:pt x="0" y="1212"/>
                  <a:pt x="0" y="1212"/>
                  <a:pt x="0" y="1212"/>
                </a:cubicBezTo>
                <a:cubicBezTo>
                  <a:pt x="131" y="1231"/>
                  <a:pt x="274" y="1241"/>
                  <a:pt x="421" y="1241"/>
                </a:cubicBezTo>
                <a:cubicBezTo>
                  <a:pt x="1003" y="1241"/>
                  <a:pt x="1483" y="1049"/>
                  <a:pt x="1472" y="866"/>
                </a:cubicBezTo>
                <a:lnTo>
                  <a:pt x="1473" y="8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grpSp>
        <p:nvGrpSpPr>
          <p:cNvPr id="15" name="Group 14"/>
          <p:cNvGrpSpPr/>
          <p:nvPr/>
        </p:nvGrpSpPr>
        <p:grpSpPr>
          <a:xfrm>
            <a:off x="6562792" y="2221028"/>
            <a:ext cx="1582383" cy="282731"/>
            <a:chOff x="7528087" y="2680840"/>
            <a:chExt cx="2803259" cy="316190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26053" y="2680840"/>
              <a:ext cx="230529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29888" y="4647080"/>
            <a:ext cx="1240850" cy="236677"/>
            <a:chOff x="8125333" y="4745260"/>
            <a:chExt cx="2389596" cy="20303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125333" y="4745260"/>
              <a:ext cx="522140" cy="20303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647472" y="4948294"/>
              <a:ext cx="186745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292944" y="2409195"/>
            <a:ext cx="1009933" cy="416540"/>
            <a:chOff x="1582038" y="2697524"/>
            <a:chExt cx="2577213" cy="316190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06120" y="4580955"/>
            <a:ext cx="891051" cy="387303"/>
            <a:chOff x="1804697" y="4994858"/>
            <a:chExt cx="2493744" cy="31619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800475" y="4994858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804697" y="5311048"/>
              <a:ext cx="199577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Ομάδα 35">
            <a:extLst>
              <a:ext uri="{FF2B5EF4-FFF2-40B4-BE49-F238E27FC236}">
                <a16:creationId xmlns:a16="http://schemas.microsoft.com/office/drawing/2014/main" id="{825C10ED-E5BC-4AD2-B7A2-5714A8926E2A}"/>
              </a:ext>
            </a:extLst>
          </p:cNvPr>
          <p:cNvGrpSpPr/>
          <p:nvPr/>
        </p:nvGrpSpPr>
        <p:grpSpPr>
          <a:xfrm>
            <a:off x="8116571" y="1304607"/>
            <a:ext cx="3396342" cy="1354398"/>
            <a:chOff x="16875776" y="3458936"/>
            <a:chExt cx="6792683" cy="2708796"/>
          </a:xfrm>
        </p:grpSpPr>
        <p:sp>
          <p:nvSpPr>
            <p:cNvPr id="27" name="Text Placeholder 5"/>
            <p:cNvSpPr txBox="1">
              <a:spLocks/>
            </p:cNvSpPr>
            <p:nvPr/>
          </p:nvSpPr>
          <p:spPr>
            <a:xfrm>
              <a:off x="16875776" y="4705221"/>
              <a:ext cx="6792683" cy="1462511"/>
            </a:xfrm>
            <a:prstGeom prst="rect">
              <a:avLst/>
            </a:prstGeom>
          </p:spPr>
          <p:txBody>
            <a:bodyPr vert="horz" lIns="91416" tIns="45708" rIns="91416" bIns="45708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el-GR" dirty="0"/>
                <a:t>Χρήση συσκευών που αποτελούν περιβαλλοντικούς αισθητήρες και αξιοποιούν </a:t>
              </a:r>
              <a:r>
                <a:rPr lang="el-GR" dirty="0" err="1"/>
                <a:t>ΙοΤ</a:t>
              </a:r>
              <a:r>
                <a:rPr lang="el-GR" dirty="0"/>
                <a:t> τεχνολογία και ανοικτά δεδομένα </a:t>
              </a:r>
              <a:endParaRPr lang="id-ID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875776" y="3458936"/>
              <a:ext cx="1212512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ΙοΤ</a:t>
              </a:r>
              <a:endParaRPr lang="id-ID" sz="2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DDC6B50C-331F-4885-92FE-88D62F6F974A}"/>
              </a:ext>
            </a:extLst>
          </p:cNvPr>
          <p:cNvGrpSpPr/>
          <p:nvPr/>
        </p:nvGrpSpPr>
        <p:grpSpPr>
          <a:xfrm>
            <a:off x="8117037" y="3582203"/>
            <a:ext cx="3396342" cy="1397512"/>
            <a:chOff x="16734979" y="8992135"/>
            <a:chExt cx="6792683" cy="2795023"/>
          </a:xfrm>
        </p:grpSpPr>
        <p:sp>
          <p:nvSpPr>
            <p:cNvPr id="29" name="Text Placeholder 5"/>
            <p:cNvSpPr txBox="1">
              <a:spLocks/>
            </p:cNvSpPr>
            <p:nvPr/>
          </p:nvSpPr>
          <p:spPr>
            <a:xfrm>
              <a:off x="16734979" y="10324647"/>
              <a:ext cx="6792683" cy="1462511"/>
            </a:xfrm>
            <a:prstGeom prst="rect">
              <a:avLst/>
            </a:prstGeom>
          </p:spPr>
          <p:txBody>
            <a:bodyPr vert="horz" lIns="91416" tIns="45708" rIns="91416" bIns="45708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</a:pPr>
              <a:r>
                <a:rPr lang="el-GR" dirty="0"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Ενσωμάτωση κοινωνικών δικτύων για την ενημέρωση πολιτών και τη συλλογή της άποψής τους</a:t>
              </a:r>
              <a:r>
                <a:rPr lang="en-US" dirty="0"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 </a:t>
              </a:r>
              <a:endParaRPr lang="id-ID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34979" y="8992135"/>
              <a:ext cx="5108065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/>
                <a:t>Κοινωνικά δίκτυα</a:t>
              </a:r>
              <a:endParaRPr lang="id-ID" sz="2600" dirty="0"/>
            </a:p>
          </p:txBody>
        </p:sp>
      </p:grp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9DEEE76B-E736-4B63-8DE9-19071D806099}"/>
              </a:ext>
            </a:extLst>
          </p:cNvPr>
          <p:cNvGrpSpPr/>
          <p:nvPr/>
        </p:nvGrpSpPr>
        <p:grpSpPr>
          <a:xfrm>
            <a:off x="351407" y="1557066"/>
            <a:ext cx="3396342" cy="1303830"/>
            <a:chOff x="28462" y="3946184"/>
            <a:chExt cx="6792683" cy="2607659"/>
          </a:xfrm>
        </p:grpSpPr>
        <p:sp>
          <p:nvSpPr>
            <p:cNvPr id="31" name="Text Placeholder 5"/>
            <p:cNvSpPr txBox="1">
              <a:spLocks/>
            </p:cNvSpPr>
            <p:nvPr/>
          </p:nvSpPr>
          <p:spPr>
            <a:xfrm>
              <a:off x="28462" y="5091332"/>
              <a:ext cx="6792683" cy="1462511"/>
            </a:xfrm>
            <a:prstGeom prst="rect">
              <a:avLst/>
            </a:prstGeom>
          </p:spPr>
          <p:txBody>
            <a:bodyPr vert="horz" lIns="91416" tIns="45708" rIns="91416" bIns="45708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</a:pPr>
              <a:r>
                <a:rPr lang="el-GR" dirty="0"/>
                <a:t>Γεωγραφικά συστήματα πληροφοριών που επιτρέπουν τη συμμετοχή των Πολιτών</a:t>
              </a:r>
              <a:endParaRPr lang="id-ID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5213" y="3946184"/>
              <a:ext cx="1962716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ppGIS</a:t>
              </a:r>
              <a:endParaRPr lang="id-ID" sz="2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8B6155AD-B765-48B2-A0F5-0AD399411C58}"/>
              </a:ext>
            </a:extLst>
          </p:cNvPr>
          <p:cNvGrpSpPr/>
          <p:nvPr/>
        </p:nvGrpSpPr>
        <p:grpSpPr>
          <a:xfrm>
            <a:off x="43051" y="4163565"/>
            <a:ext cx="3396342" cy="1336854"/>
            <a:chOff x="171191" y="8970236"/>
            <a:chExt cx="6792683" cy="2673707"/>
          </a:xfrm>
        </p:grpSpPr>
        <p:sp>
          <p:nvSpPr>
            <p:cNvPr id="33" name="Text Placeholder 5"/>
            <p:cNvSpPr txBox="1">
              <a:spLocks/>
            </p:cNvSpPr>
            <p:nvPr/>
          </p:nvSpPr>
          <p:spPr>
            <a:xfrm>
              <a:off x="171191" y="10181432"/>
              <a:ext cx="6792683" cy="1462511"/>
            </a:xfrm>
            <a:prstGeom prst="rect">
              <a:avLst/>
            </a:prstGeom>
          </p:spPr>
          <p:txBody>
            <a:bodyPr vert="horz" lIns="91416" tIns="45708" rIns="91416" bIns="4570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10000"/>
                </a:lnSpc>
              </a:pPr>
              <a:r>
                <a:rPr lang="el-GR" dirty="0"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Εφαρμογή μεθόδων</a:t>
              </a:r>
              <a:r>
                <a:rPr lang="en-US" dirty="0"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 crowdsourcing</a:t>
              </a:r>
              <a:r>
                <a:rPr lang="el-GR" dirty="0">
                  <a:latin typeface="Calibri" panose="020F0502020204030204" pitchFamily="34" charset="0"/>
                  <a:ea typeface="Open Sans Light" panose="020B0306030504020204" pitchFamily="34" charset="0"/>
                  <a:cs typeface="Calibri" panose="020F0502020204030204" pitchFamily="34" charset="0"/>
                </a:rPr>
                <a:t> για τη συλλογή των απόψεων πολιτών</a:t>
              </a:r>
              <a:endParaRPr lang="id-ID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02725" y="8970236"/>
              <a:ext cx="4405565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00" dirty="0">
                  <a:latin typeface="Calibri" panose="020F0502020204030204" pitchFamily="34" charset="0"/>
                  <a:cs typeface="Calibri" panose="020F0502020204030204" pitchFamily="34" charset="0"/>
                </a:rPr>
                <a:t>Crowdsourcing</a:t>
              </a:r>
              <a:endParaRPr lang="id-ID" sz="2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Rectangle 50">
            <a:extLst>
              <a:ext uri="{FF2B5EF4-FFF2-40B4-BE49-F238E27FC236}">
                <a16:creationId xmlns:a16="http://schemas.microsoft.com/office/drawing/2014/main" id="{5A9255FB-BAD1-4438-978D-3094BA4FCFF4}"/>
              </a:ext>
            </a:extLst>
          </p:cNvPr>
          <p:cNvSpPr>
            <a:spLocks/>
          </p:cNvSpPr>
          <p:nvPr/>
        </p:nvSpPr>
        <p:spPr bwMode="auto">
          <a:xfrm>
            <a:off x="742597" y="537981"/>
            <a:ext cx="4614405" cy="45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el-GR" sz="3600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Bebas Neue" charset="0"/>
              </a:rPr>
              <a:t>Προσέγγιση</a:t>
            </a:r>
          </a:p>
        </p:txBody>
      </p:sp>
    </p:spTree>
    <p:extLst>
      <p:ext uri="{BB962C8B-B14F-4D97-AF65-F5344CB8AC3E}">
        <p14:creationId xmlns:p14="http://schemas.microsoft.com/office/powerpoint/2010/main" val="260774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47" y="102491"/>
            <a:ext cx="8828084" cy="1499616"/>
          </a:xfrm>
        </p:spPr>
        <p:txBody>
          <a:bodyPr>
            <a:normAutofit/>
          </a:bodyPr>
          <a:lstStyle/>
          <a:p>
            <a:r>
              <a:rPr lang="el-GR" sz="3600" cap="none" dirty="0" err="1"/>
              <a:t>Συμμετοχικότητα</a:t>
            </a:r>
            <a:r>
              <a:rPr lang="el-GR" sz="3600" cap="none" dirty="0"/>
              <a:t> και σχεδιασμός</a:t>
            </a:r>
          </a:p>
        </p:txBody>
      </p:sp>
      <p:pic>
        <p:nvPicPr>
          <p:cNvPr id="16" name="Εικόνα 6" descr="Σχετική εικόνα">
            <a:extLst>
              <a:ext uri="{FF2B5EF4-FFF2-40B4-BE49-F238E27FC236}">
                <a16:creationId xmlns:a16="http://schemas.microsoft.com/office/drawing/2014/main" id="{3FCEF578-0209-420E-A749-3D06FFA8073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/>
          <a:stretch/>
        </p:blipFill>
        <p:spPr bwMode="auto">
          <a:xfrm>
            <a:off x="547746" y="1817240"/>
            <a:ext cx="5687953" cy="403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B61D976-B10C-4421-8E9D-4B9EECA02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/>
          <a:stretch/>
        </p:blipFill>
        <p:spPr bwMode="auto">
          <a:xfrm>
            <a:off x="7458381" y="1817240"/>
            <a:ext cx="4139461" cy="29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42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CC3D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2234</TotalTime>
  <Words>865</Words>
  <Application>Microsoft Office PowerPoint</Application>
  <PresentationFormat>Widescreen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Wingdings 3</vt:lpstr>
      <vt:lpstr>Integral</vt:lpstr>
      <vt:lpstr>Πλατφόρμα 2:  Συμμετοχικός σχεδιασμός / ppGIS</vt:lpstr>
      <vt:lpstr>Τί είναι το ppCITY;</vt:lpstr>
      <vt:lpstr>Ποιό είναι το πρόβλημα;</vt:lpstr>
      <vt:lpstr>Ποιό είναι το πρόβλημα;</vt:lpstr>
      <vt:lpstr>Ποιό είναι το όραμα;</vt:lpstr>
      <vt:lpstr>Ποιό είναι το όραμα;</vt:lpstr>
      <vt:lpstr>Με μια ματιά</vt:lpstr>
      <vt:lpstr>PowerPoint Presentation</vt:lpstr>
      <vt:lpstr>Συμμετοχικότητα και σχεδιασμός</vt:lpstr>
      <vt:lpstr>Η μεθοδολογία</vt:lpstr>
      <vt:lpstr>Η Πλατφόρμα 2</vt:lpstr>
      <vt:lpstr>Φάσμα συμμετοχής</vt:lpstr>
      <vt:lpstr>Τρόποι/στόχοι συμμετοχής</vt:lpstr>
      <vt:lpstr>Τι είναι η Πλατφόρμα 2</vt:lpstr>
      <vt:lpstr>Λειτουργική ροή της Πλατφόρμας 2</vt:lpstr>
      <vt:lpstr>Οι δυνατότητες της Πλατφόρμας 2</vt:lpstr>
      <vt:lpstr>Πιλοτικές εφαρμογές σε Αθήνα και Θεσσαλονίκη</vt:lpstr>
      <vt:lpstr>Η Πλατφόρμα 2 στην πράξη</vt:lpstr>
      <vt:lpstr>Τυπικά βήματα συμμετοχικού σχεδιασμού με χρήση της Πλατφόρμας 2</vt:lpstr>
      <vt:lpstr>Εγγραφή στην Πλατφόρμα 2 και enrollment σε συγκεκριμένο συμμετοχικό σχεδιασμό</vt:lpstr>
      <vt:lpstr>Ανάλυση υφιστάμενης κατάστασης</vt:lpstr>
      <vt:lpstr>Σχεδιαστικά εργαστήρια</vt:lpstr>
      <vt:lpstr>Αλληλεπίδραση μεταξύ χρηστών &amp;  παρακολούθηση αποτελεσμάτων και στατιστικών</vt:lpstr>
      <vt:lpstr>Τελική διαβούλευση</vt:lpstr>
      <vt:lpstr>Πίνακας ελέγχου (backend) Πλατφόρμας 2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Idec</dc:creator>
  <cp:lastModifiedBy>Σπύρος Τζώρτζης</cp:lastModifiedBy>
  <cp:revision>71</cp:revision>
  <dcterms:created xsi:type="dcterms:W3CDTF">2016-01-27T12:53:38Z</dcterms:created>
  <dcterms:modified xsi:type="dcterms:W3CDTF">2020-05-04T07:41:51Z</dcterms:modified>
</cp:coreProperties>
</file>